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74" r:id="rId3"/>
    <p:sldId id="308" r:id="rId4"/>
    <p:sldId id="309" r:id="rId5"/>
    <p:sldId id="310" r:id="rId6"/>
    <p:sldId id="258" r:id="rId7"/>
    <p:sldId id="275" r:id="rId8"/>
    <p:sldId id="262" r:id="rId9"/>
    <p:sldId id="266" r:id="rId10"/>
    <p:sldId id="263" r:id="rId11"/>
    <p:sldId id="268" r:id="rId12"/>
    <p:sldId id="267" r:id="rId13"/>
    <p:sldId id="264" r:id="rId14"/>
    <p:sldId id="269" r:id="rId15"/>
    <p:sldId id="306" r:id="rId16"/>
    <p:sldId id="307" r:id="rId17"/>
    <p:sldId id="270" r:id="rId18"/>
    <p:sldId id="271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301" r:id="rId28"/>
    <p:sldId id="284" r:id="rId29"/>
    <p:sldId id="29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2" r:id="rId39"/>
    <p:sldId id="293" r:id="rId40"/>
    <p:sldId id="300" r:id="rId41"/>
    <p:sldId id="294" r:id="rId42"/>
    <p:sldId id="295" r:id="rId43"/>
    <p:sldId id="296" r:id="rId44"/>
    <p:sldId id="297" r:id="rId45"/>
    <p:sldId id="298" r:id="rId46"/>
    <p:sldId id="303" r:id="rId47"/>
    <p:sldId id="304" r:id="rId48"/>
    <p:sldId id="305" r:id="rId49"/>
    <p:sldId id="272" r:id="rId50"/>
    <p:sldId id="27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A7AEC8-C6E4-824E-9E7C-96CB0861FEF2}">
          <p14:sldIdLst>
            <p14:sldId id="256"/>
            <p14:sldId id="274"/>
            <p14:sldId id="308"/>
            <p14:sldId id="309"/>
            <p14:sldId id="310"/>
            <p14:sldId id="258"/>
            <p14:sldId id="275"/>
            <p14:sldId id="262"/>
            <p14:sldId id="266"/>
            <p14:sldId id="263"/>
            <p14:sldId id="268"/>
            <p14:sldId id="267"/>
            <p14:sldId id="264"/>
            <p14:sldId id="269"/>
            <p14:sldId id="306"/>
            <p14:sldId id="307"/>
            <p14:sldId id="270"/>
            <p14:sldId id="271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01"/>
            <p14:sldId id="284"/>
            <p14:sldId id="299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02"/>
            <p14:sldId id="293"/>
            <p14:sldId id="300"/>
            <p14:sldId id="294"/>
            <p14:sldId id="295"/>
            <p14:sldId id="296"/>
            <p14:sldId id="297"/>
            <p14:sldId id="298"/>
            <p14:sldId id="303"/>
            <p14:sldId id="304"/>
            <p14:sldId id="305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8" autoAdjust="0"/>
    <p:restoredTop sz="94660"/>
  </p:normalViewPr>
  <p:slideViewPr>
    <p:cSldViewPr>
      <p:cViewPr varScale="1">
        <p:scale>
          <a:sx n="100" d="100"/>
          <a:sy n="100" d="100"/>
        </p:scale>
        <p:origin x="-11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C9C91-C481-4347-9C82-F639A2159BD0}" type="datetimeFigureOut">
              <a:rPr lang="en-US" smtClean="0"/>
              <a:pPr/>
              <a:t>4/1/14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68306-365B-467B-BBCE-1BB027668E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7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5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2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ETL grids</a:t>
            </a:r>
            <a:r>
              <a:rPr lang="en-US" baseline="0" dirty="0" smtClean="0"/>
              <a:t> don’t store much in-between states, so re-tries are challenging. Also a problem when the result is wrong and you need to go back and fix just one step.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4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and click programming</a:t>
            </a:r>
            <a:r>
              <a:rPr lang="en-US" baseline="0" dirty="0" smtClean="0"/>
              <a:t> is not very flexible and  difficult to optimize (if possible at 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78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have parallel</a:t>
            </a:r>
            <a:r>
              <a:rPr lang="en-US" baseline="0" dirty="0" smtClean="0"/>
              <a:t> processing engine, no star-schema optimizations, no bitmap indexes, no materialized views, limited SQL language support – no windowing functions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you often need a data-warehouse. To combine data from multiple sources, BI, historical trends, data quality, retain low latency on OLTP system by offloading heavy queries and historical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24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2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57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all DWH types of assumptions. Which makes Hadoop a pretty fantastic DWH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24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have parallel</a:t>
            </a:r>
            <a:r>
              <a:rPr lang="en-US" baseline="0" dirty="0" smtClean="0"/>
              <a:t> processing engine, no star-schema optimizations, no bitmap indexes, no materialized views, limited SQL language support – no windowing functions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you often need a data-warehouse. To combine data from multiple sources, BI, historical trends, data quality, retain low latency on OLTP system by offloading heavy queries and historical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68306-365B-467B-BBCE-1BB027668EC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2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11175"/>
            <a:ext cx="7620000" cy="1165226"/>
          </a:xfrm>
        </p:spPr>
        <p:txBody>
          <a:bodyPr anchor="ctr" anchorCtr="0">
            <a:normAutofit/>
          </a:bodyPr>
          <a:lstStyle>
            <a:lvl1pPr>
              <a:lnSpc>
                <a:spcPts val="4400"/>
              </a:lnSpc>
              <a:defRPr sz="440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752600"/>
            <a:ext cx="6400800" cy="82009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31D53-9C00-4AE9-B6C1-0DA51F1C2E9A}" type="datetime1">
              <a:rPr lang="en-US" smtClean="0"/>
              <a:pPr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85E8-844F-47C5-8CFA-343A97004DFC}" type="datetime1">
              <a:rPr lang="en-US" smtClean="0"/>
              <a:pPr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DA7C9-9A9E-42EE-BEDF-41CA9C6B60EC}" type="datetime1">
              <a:rPr lang="en-US" smtClean="0"/>
              <a:pPr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43C0-5D09-4BF8-A409-B16E158A72E0}" type="datetime1">
              <a:rPr lang="en-US" smtClean="0"/>
              <a:pPr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AA3C7-4550-49F0-828D-2B0066B1A457}" type="datetime1">
              <a:rPr lang="en-US" smtClean="0"/>
              <a:pPr/>
              <a:t>4/1/14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35EC-94CF-4A7B-8B05-046D1086E758}" type="datetime1">
              <a:rPr lang="en-US" smtClean="0"/>
              <a:pPr/>
              <a:t>4/1/14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457C0-133C-4436-8D62-5B24B1683748}" type="datetime1">
              <a:rPr lang="en-US" smtClean="0"/>
              <a:pPr/>
              <a:t>4/1/14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9B35F-870D-479F-8C39-DD68DF14BBA2}" type="datetime1">
              <a:rPr lang="en-US" smtClean="0"/>
              <a:pPr/>
              <a:t>4/1/14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D9FFA-65F6-4713-92D8-20602086B7F2}" type="datetime1">
              <a:rPr lang="en-US" smtClean="0"/>
              <a:pPr/>
              <a:t>4/1/14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761C-728E-4ECF-BC0E-C8D60A9C559A}" type="datetime1">
              <a:rPr lang="en-US" smtClean="0"/>
              <a:pPr/>
              <a:t>4/1/14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83058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96A73-2943-4634-8220-E1C72524DCDB}" type="datetime1">
              <a:rPr lang="en-US" smtClean="0"/>
              <a:pPr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1280415"/>
            <a:ext cx="237653" cy="911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4B9AA155-1852-4C1D-993F-0726B07C6B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Relational to Hadoop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6400800" cy="820094"/>
          </a:xfrm>
        </p:spPr>
        <p:txBody>
          <a:bodyPr/>
          <a:lstStyle/>
          <a:p>
            <a:r>
              <a:rPr lang="en-US" dirty="0" smtClean="0"/>
              <a:t>Part 1: Introduction to Hadoop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508254" y="5791200"/>
            <a:ext cx="3682746" cy="533400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4"/>
                </a:solidFill>
              </a:rPr>
              <a:t>Gwen Shapira , Cloudera</a:t>
            </a:r>
            <a:br>
              <a:rPr lang="en-US" sz="2400" dirty="0" smtClean="0">
                <a:solidFill>
                  <a:schemeClr val="accent4"/>
                </a:solidFill>
              </a:rPr>
            </a:br>
            <a:r>
              <a:rPr lang="en-US" sz="2400" dirty="0" smtClean="0">
                <a:solidFill>
                  <a:schemeClr val="accent4"/>
                </a:solidFill>
              </a:rPr>
              <a:t>and </a:t>
            </a:r>
            <a:br>
              <a:rPr lang="en-US" sz="2400" dirty="0" smtClean="0">
                <a:solidFill>
                  <a:schemeClr val="accent4"/>
                </a:solidFill>
              </a:rPr>
            </a:br>
            <a:r>
              <a:rPr lang="en-US" sz="2400" dirty="0" err="1" smtClean="0">
                <a:solidFill>
                  <a:schemeClr val="accent4"/>
                </a:solidFill>
              </a:rPr>
              <a:t>Danil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err="1" smtClean="0">
                <a:solidFill>
                  <a:schemeClr val="accent4"/>
                </a:solidFill>
              </a:rPr>
              <a:t>Zburivsky</a:t>
            </a:r>
            <a:r>
              <a:rPr lang="en-US" sz="2400" dirty="0" smtClean="0">
                <a:solidFill>
                  <a:schemeClr val="accent4"/>
                </a:solidFill>
              </a:rPr>
              <a:t>, </a:t>
            </a:r>
            <a:r>
              <a:rPr lang="en-US" sz="2400" dirty="0" err="1" smtClean="0">
                <a:solidFill>
                  <a:schemeClr val="accent4"/>
                </a:solidFill>
              </a:rPr>
              <a:t>Pythian</a:t>
            </a:r>
            <a:endParaRPr lang="en-US" sz="2400" dirty="0" smtClean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people do it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Magnetic Disk 4"/>
          <p:cNvSpPr/>
          <p:nvPr/>
        </p:nvSpPr>
        <p:spPr>
          <a:xfrm>
            <a:off x="762000" y="2438400"/>
            <a:ext cx="1600200" cy="137160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4343400"/>
            <a:ext cx="1447800" cy="1295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3276600"/>
            <a:ext cx="1981200" cy="1371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ETL Grid</a:t>
            </a:r>
            <a:endParaRPr lang="en-US" dirty="0"/>
          </a:p>
        </p:txBody>
      </p:sp>
      <p:sp>
        <p:nvSpPr>
          <p:cNvPr id="8" name="Magnetic Disk 7"/>
          <p:cNvSpPr/>
          <p:nvPr/>
        </p:nvSpPr>
        <p:spPr>
          <a:xfrm>
            <a:off x="6705600" y="3276600"/>
            <a:ext cx="1600200" cy="137160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 System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4"/>
            <a:endCxn id="7" idx="1"/>
          </p:cNvCxnSpPr>
          <p:nvPr/>
        </p:nvCxnSpPr>
        <p:spPr>
          <a:xfrm>
            <a:off x="2362200" y="3124200"/>
            <a:ext cx="12954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7" idx="1"/>
          </p:cNvCxnSpPr>
          <p:nvPr/>
        </p:nvCxnSpPr>
        <p:spPr>
          <a:xfrm flipV="1">
            <a:off x="2286000" y="3962400"/>
            <a:ext cx="1371600" cy="1028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2"/>
          </p:cNvCxnSpPr>
          <p:nvPr/>
        </p:nvCxnSpPr>
        <p:spPr>
          <a:xfrm>
            <a:off x="5638800" y="39624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99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Arial Black"/>
                <a:cs typeface="Arial Black"/>
              </a:rPr>
              <a:t>8 hour processing pipeline</a:t>
            </a:r>
            <a:br>
              <a:rPr lang="en-US" sz="4000" dirty="0" smtClean="0">
                <a:latin typeface="Arial Black"/>
                <a:cs typeface="Arial Black"/>
              </a:rPr>
            </a:br>
            <a:r>
              <a:rPr lang="en-US" sz="4000" dirty="0" smtClean="0">
                <a:latin typeface="Arial Black"/>
                <a:cs typeface="Arial Black"/>
              </a:rPr>
              <a:t>can fail after 7.5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28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two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13189" b="131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013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like this: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Magnetic Disk 4"/>
          <p:cNvSpPr/>
          <p:nvPr/>
        </p:nvSpPr>
        <p:spPr>
          <a:xfrm>
            <a:off x="762000" y="2438400"/>
            <a:ext cx="1600200" cy="137160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4343400"/>
            <a:ext cx="1447800" cy="1295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8" name="Magnetic Disk 7"/>
          <p:cNvSpPr/>
          <p:nvPr/>
        </p:nvSpPr>
        <p:spPr>
          <a:xfrm>
            <a:off x="3962400" y="3048000"/>
            <a:ext cx="2514600" cy="1752600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 System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4"/>
            <a:endCxn id="8" idx="2"/>
          </p:cNvCxnSpPr>
          <p:nvPr/>
        </p:nvCxnSpPr>
        <p:spPr>
          <a:xfrm>
            <a:off x="2362200" y="3124200"/>
            <a:ext cx="1600200" cy="800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</p:cNvCxnSpPr>
          <p:nvPr/>
        </p:nvCxnSpPr>
        <p:spPr>
          <a:xfrm flipV="1">
            <a:off x="2286000" y="3962400"/>
            <a:ext cx="1676400" cy="1028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8" idx="1"/>
            <a:endCxn id="8" idx="4"/>
          </p:cNvCxnSpPr>
          <p:nvPr/>
        </p:nvCxnSpPr>
        <p:spPr>
          <a:xfrm rot="16200000" flipH="1">
            <a:off x="5410200" y="2857500"/>
            <a:ext cx="876300" cy="1257300"/>
          </a:xfrm>
          <a:prstGeom prst="curvedConnector4">
            <a:avLst>
              <a:gd name="adj1" fmla="val -78663"/>
              <a:gd name="adj2" fmla="val 15878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32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problems here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Unstructured data is a bigger challenge</a:t>
            </a:r>
          </a:p>
          <a:p>
            <a:r>
              <a:rPr lang="en-US" dirty="0" smtClean="0"/>
              <a:t>More contenders for CPU resources</a:t>
            </a:r>
          </a:p>
          <a:p>
            <a:pPr lvl="1"/>
            <a:r>
              <a:rPr lang="en-US" dirty="0" smtClean="0"/>
              <a:t>Analysts</a:t>
            </a:r>
          </a:p>
          <a:p>
            <a:pPr lvl="1"/>
            <a:r>
              <a:rPr lang="en-US" dirty="0" smtClean="0"/>
              <a:t>And even transactions</a:t>
            </a:r>
          </a:p>
          <a:p>
            <a:r>
              <a:rPr lang="en-US" dirty="0" smtClean="0"/>
              <a:t>Storage can get expensive</a:t>
            </a:r>
          </a:p>
          <a:p>
            <a:r>
              <a:rPr lang="en-US" dirty="0" smtClean="0"/>
              <a:t>Scaling DWH is a pain</a:t>
            </a:r>
          </a:p>
          <a:p>
            <a:r>
              <a:rPr lang="en-US" dirty="0" smtClean="0"/>
              <a:t>SQL is a bit limited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23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Unpleasant Truth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Arial Black"/>
                <a:cs typeface="Arial Black"/>
              </a:rPr>
              <a:t>MySQL is not</a:t>
            </a:r>
            <a:br>
              <a:rPr lang="en-US" sz="4400" dirty="0" smtClean="0">
                <a:latin typeface="Arial Black"/>
                <a:cs typeface="Arial Black"/>
              </a:rPr>
            </a:br>
            <a:r>
              <a:rPr lang="en-US" sz="4400" dirty="0" smtClean="0">
                <a:latin typeface="Arial Black"/>
                <a:cs typeface="Arial Black"/>
              </a:rPr>
              <a:t>a Data Warehouse</a:t>
            </a: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3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need a data 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combine data from multiple systems</a:t>
            </a:r>
          </a:p>
          <a:p>
            <a:r>
              <a:rPr lang="en-US" dirty="0" smtClean="0"/>
              <a:t>Protect low-latency OLTP system</a:t>
            </a:r>
          </a:p>
          <a:p>
            <a:r>
              <a:rPr lang="en-US" dirty="0" smtClean="0"/>
              <a:t>Optimize for reporting</a:t>
            </a:r>
          </a:p>
          <a:p>
            <a:r>
              <a:rPr lang="en-US" dirty="0" smtClean="0"/>
              <a:t>Clean up data without rewriting OLTP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8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Hadoop!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Handles unstructured data</a:t>
            </a:r>
          </a:p>
          <a:p>
            <a:r>
              <a:rPr lang="en-US" dirty="0" smtClean="0"/>
              <a:t>Scales horizontally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CPU</a:t>
            </a:r>
          </a:p>
          <a:p>
            <a:r>
              <a:rPr lang="en-US" dirty="0" smtClean="0"/>
              <a:t>Flexible and powerful</a:t>
            </a:r>
          </a:p>
          <a:p>
            <a:r>
              <a:rPr lang="en-US" dirty="0" smtClean="0"/>
              <a:t>Lots of tools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2644" b="1264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8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tutorial we’ll show: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using Hadoop</a:t>
            </a:r>
          </a:p>
          <a:p>
            <a:r>
              <a:rPr lang="en-US" dirty="0" smtClean="0"/>
              <a:t>Transform unstructured data</a:t>
            </a:r>
          </a:p>
          <a:p>
            <a:r>
              <a:rPr lang="en-US" dirty="0" smtClean="0"/>
              <a:t>Get RDBMS data to Hadoop</a:t>
            </a:r>
          </a:p>
          <a:p>
            <a:r>
              <a:rPr lang="en-US" dirty="0" smtClean="0"/>
              <a:t>Use Hadoop to join and aggregate</a:t>
            </a:r>
          </a:p>
          <a:p>
            <a:r>
              <a:rPr lang="en-US" dirty="0" smtClean="0"/>
              <a:t>Load the results back to an RDBMS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6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Arial Black"/>
                <a:cs typeface="Arial Black"/>
              </a:rPr>
              <a:t>HDFS:</a:t>
            </a:r>
            <a:br>
              <a:rPr lang="en-US" sz="4400" dirty="0" smtClean="0">
                <a:latin typeface="Arial Black"/>
                <a:cs typeface="Arial Black"/>
              </a:rPr>
            </a:br>
            <a:r>
              <a:rPr lang="en-US" sz="4400" dirty="0"/>
              <a:t>Distributed, fault-tolerant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file system</a:t>
            </a:r>
            <a:r>
              <a:rPr lang="en-US" sz="4400" dirty="0" smtClean="0">
                <a:latin typeface="Arial Black"/>
                <a:cs typeface="Arial Black"/>
              </a:rPr>
              <a:t/>
            </a:r>
            <a:br>
              <a:rPr lang="en-US" sz="4400" dirty="0" smtClean="0">
                <a:latin typeface="Arial Black"/>
                <a:cs typeface="Arial Black"/>
              </a:rPr>
            </a:b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91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Arial Black"/>
                <a:cs typeface="Arial Black"/>
              </a:rPr>
              <a:t>Tutorial Logistics</a:t>
            </a: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64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Failures are common</a:t>
            </a:r>
          </a:p>
          <a:p>
            <a:pPr lvl="1"/>
            <a:r>
              <a:rPr lang="en-US" dirty="0" smtClean="0"/>
              <a:t>More scale == more failure</a:t>
            </a:r>
          </a:p>
          <a:p>
            <a:r>
              <a:rPr lang="en-US" dirty="0" smtClean="0"/>
              <a:t>Files are append-only</a:t>
            </a:r>
          </a:p>
          <a:p>
            <a:r>
              <a:rPr lang="en-US" dirty="0" smtClean="0"/>
              <a:t>Files are large (Gigabytes +)</a:t>
            </a:r>
          </a:p>
          <a:p>
            <a:r>
              <a:rPr lang="en-US" dirty="0" smtClean="0"/>
              <a:t>Access is large and sequential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51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Disk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does a </a:t>
            </a:r>
            <a:r>
              <a:rPr lang="en-US" dirty="0">
                <a:solidFill>
                  <a:schemeClr val="accent6"/>
                </a:solidFill>
              </a:rPr>
              <a:t>seek</a:t>
            </a:r>
            <a:r>
              <a:rPr lang="en-US" dirty="0"/>
              <a:t> for each I/O operation</a:t>
            </a:r>
          </a:p>
          <a:p>
            <a:r>
              <a:rPr lang="en-US" dirty="0"/>
              <a:t>Seeks are </a:t>
            </a:r>
            <a:r>
              <a:rPr lang="en-US" dirty="0">
                <a:solidFill>
                  <a:schemeClr val="accent6"/>
                </a:solidFill>
              </a:rPr>
              <a:t>expensive</a:t>
            </a:r>
            <a:r>
              <a:rPr lang="en-US" dirty="0"/>
              <a:t> (~10ms)</a:t>
            </a:r>
          </a:p>
          <a:p>
            <a:r>
              <a:rPr lang="en-US" dirty="0"/>
              <a:t>Throughput / IOPS tradeoff</a:t>
            </a:r>
          </a:p>
          <a:p>
            <a:pPr lvl="1"/>
            <a:r>
              <a:rPr lang="en-US" dirty="0"/>
              <a:t>100 MB/s and 10 IOPS</a:t>
            </a:r>
          </a:p>
          <a:p>
            <a:pPr lvl="1"/>
            <a:r>
              <a:rPr lang="en-US" dirty="0"/>
              <a:t>10MB/s and 100 IOPS</a:t>
            </a:r>
          </a:p>
          <a:p>
            <a:r>
              <a:rPr lang="en-US" dirty="0"/>
              <a:t>Big I/</a:t>
            </a:r>
            <a:r>
              <a:rPr lang="en-US" dirty="0" err="1"/>
              <a:t>Os</a:t>
            </a:r>
            <a:r>
              <a:rPr lang="en-US" dirty="0"/>
              <a:t> mean </a:t>
            </a:r>
            <a:r>
              <a:rPr lang="en-US" dirty="0">
                <a:solidFill>
                  <a:schemeClr val="accent6"/>
                </a:solidFill>
              </a:rPr>
              <a:t>better </a:t>
            </a:r>
            <a:r>
              <a:rPr lang="en-US" dirty="0" smtClean="0">
                <a:solidFill>
                  <a:schemeClr val="accent6"/>
                </a:solidFill>
              </a:rPr>
              <a:t>throughput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6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Networking Primer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2800000" cy="6571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00254" y="3259843"/>
            <a:ext cx="743492" cy="2818549"/>
            <a:chOff x="1529396" y="3264278"/>
            <a:chExt cx="743492" cy="28185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482416" y="3253103"/>
            <a:ext cx="743492" cy="2818549"/>
            <a:chOff x="1529396" y="3264278"/>
            <a:chExt cx="743492" cy="28185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6866834" y="3253103"/>
            <a:ext cx="743492" cy="2818549"/>
            <a:chOff x="1529396" y="3264278"/>
            <a:chExt cx="743492" cy="281854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3100710" y="4145746"/>
            <a:ext cx="154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932A"/>
                </a:solidFill>
              </a:rPr>
              <a:t>Rack</a:t>
            </a:r>
            <a:endParaRPr lang="en-US" sz="2400" dirty="0">
              <a:solidFill>
                <a:srgbClr val="00932A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6194" y="2672565"/>
            <a:ext cx="2817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932A"/>
                </a:solidFill>
              </a:rPr>
              <a:t>Top-of-rack switch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10973" y="1850338"/>
            <a:ext cx="164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932A"/>
                </a:solidFill>
              </a:rPr>
              <a:t>Core switch</a:t>
            </a:r>
          </a:p>
        </p:txBody>
      </p:sp>
    </p:spTree>
    <p:extLst>
      <p:ext uri="{BB962C8B-B14F-4D97-AF65-F5344CB8AC3E}">
        <p14:creationId xmlns:p14="http://schemas.microsoft.com/office/powerpoint/2010/main" val="295717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Networking Primer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8839200" y="1280415"/>
            <a:ext cx="237653" cy="9118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9AA155-1852-4C1D-993F-0726B07C6BF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2800000" cy="65714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200254" y="3259843"/>
            <a:ext cx="743492" cy="2818549"/>
            <a:chOff x="1529396" y="3264278"/>
            <a:chExt cx="743492" cy="281854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482416" y="3253103"/>
            <a:ext cx="743492" cy="2818549"/>
            <a:chOff x="1529396" y="3264278"/>
            <a:chExt cx="743492" cy="28185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866834" y="3253103"/>
            <a:ext cx="743492" cy="2818549"/>
            <a:chOff x="1529396" y="3264278"/>
            <a:chExt cx="743492" cy="281854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46" y="3570505"/>
              <a:ext cx="663791" cy="251232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396" y="3264278"/>
              <a:ext cx="743492" cy="220168"/>
            </a:xfrm>
            <a:prstGeom prst="rect">
              <a:avLst/>
            </a:prstGeom>
          </p:spPr>
        </p:pic>
      </p:grpSp>
      <p:sp>
        <p:nvSpPr>
          <p:cNvPr id="20" name="Up-Down Arrow 19"/>
          <p:cNvSpPr/>
          <p:nvPr/>
        </p:nvSpPr>
        <p:spPr>
          <a:xfrm rot="3295779">
            <a:off x="2354384" y="1934832"/>
            <a:ext cx="341477" cy="137797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Down Arrow 20"/>
          <p:cNvSpPr/>
          <p:nvPr/>
        </p:nvSpPr>
        <p:spPr>
          <a:xfrm>
            <a:off x="4420016" y="2186310"/>
            <a:ext cx="341477" cy="97312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/>
          <p:cNvSpPr/>
          <p:nvPr/>
        </p:nvSpPr>
        <p:spPr>
          <a:xfrm rot="18463019">
            <a:off x="6419774" y="1934832"/>
            <a:ext cx="341477" cy="137797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46777" y="2145058"/>
            <a:ext cx="191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932A"/>
                </a:solidFill>
              </a:rPr>
              <a:t>40 </a:t>
            </a:r>
            <a:r>
              <a:rPr lang="en-US" sz="2400" dirty="0" err="1" smtClean="0">
                <a:solidFill>
                  <a:srgbClr val="00932A"/>
                </a:solidFill>
              </a:rPr>
              <a:t>Gbit</a:t>
            </a:r>
            <a:r>
              <a:rPr lang="en-US" sz="2400" dirty="0" smtClean="0">
                <a:solidFill>
                  <a:srgbClr val="00932A"/>
                </a:solidFill>
              </a:rPr>
              <a:t/>
            </a:r>
            <a:br>
              <a:rPr lang="en-US" sz="2400" dirty="0" smtClean="0">
                <a:solidFill>
                  <a:srgbClr val="00932A"/>
                </a:solidFill>
              </a:rPr>
            </a:br>
            <a:r>
              <a:rPr lang="en-US" sz="2400" dirty="0" smtClean="0">
                <a:solidFill>
                  <a:srgbClr val="00932A"/>
                </a:solidFill>
              </a:rPr>
              <a:t>Slow</a:t>
            </a:r>
            <a:endParaRPr lang="en-US" sz="2400" dirty="0">
              <a:solidFill>
                <a:srgbClr val="00932A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44439" y="4276362"/>
            <a:ext cx="1781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932A"/>
                </a:solidFill>
              </a:rPr>
              <a:t>10 </a:t>
            </a:r>
            <a:r>
              <a:rPr lang="en-US" sz="2400" dirty="0" err="1" smtClean="0">
                <a:solidFill>
                  <a:srgbClr val="00932A"/>
                </a:solidFill>
              </a:rPr>
              <a:t>Gbit</a:t>
            </a:r>
            <a:r>
              <a:rPr lang="en-US" sz="2400" dirty="0" smtClean="0">
                <a:solidFill>
                  <a:srgbClr val="00932A"/>
                </a:solidFill>
              </a:rPr>
              <a:t/>
            </a:r>
            <a:br>
              <a:rPr lang="en-US" sz="2400" dirty="0" smtClean="0">
                <a:solidFill>
                  <a:srgbClr val="00932A"/>
                </a:solidFill>
              </a:rPr>
            </a:br>
            <a:r>
              <a:rPr lang="en-US" sz="2400" dirty="0" smtClean="0">
                <a:solidFill>
                  <a:srgbClr val="00932A"/>
                </a:solidFill>
              </a:rPr>
              <a:t>Fast</a:t>
            </a:r>
            <a:endParaRPr lang="en-US" sz="2400" dirty="0">
              <a:solidFill>
                <a:srgbClr val="00932A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 flipV="1">
            <a:off x="3602598" y="3994485"/>
            <a:ext cx="529390" cy="1134406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41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28056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1262" y="1953542"/>
            <a:ext cx="2416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Metadata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Paths, filenames, file sizes, block locations, …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23935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3050000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706594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384965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DataNode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238488" y="2208809"/>
            <a:ext cx="997527" cy="5938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48400" y="3429000"/>
            <a:ext cx="241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blocks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  <a:endCxn id="16" idx="0"/>
          </p:cNvCxnSpPr>
          <p:nvPr/>
        </p:nvCxnSpPr>
        <p:spPr>
          <a:xfrm flipH="1">
            <a:off x="7125202" y="3890665"/>
            <a:ext cx="331512" cy="911959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2"/>
            <a:endCxn id="15" idx="0"/>
          </p:cNvCxnSpPr>
          <p:nvPr/>
        </p:nvCxnSpPr>
        <p:spPr>
          <a:xfrm flipH="1">
            <a:off x="5446831" y="3890665"/>
            <a:ext cx="2009883" cy="911959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2"/>
            <a:endCxn id="14" idx="0"/>
          </p:cNvCxnSpPr>
          <p:nvPr/>
        </p:nvCxnSpPr>
        <p:spPr>
          <a:xfrm flipH="1">
            <a:off x="3790237" y="3890665"/>
            <a:ext cx="3666477" cy="911959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1" idx="0"/>
          </p:cNvCxnSpPr>
          <p:nvPr/>
        </p:nvCxnSpPr>
        <p:spPr>
          <a:xfrm flipH="1">
            <a:off x="2068293" y="3890665"/>
            <a:ext cx="5388421" cy="911959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61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</a:rPr>
              <a:t>Rack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rgbClr val="595959"/>
                </a:solidFill>
              </a:rPr>
              <a:t>1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</a:rPr>
              <a:t>Rack 2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79129" y="2810492"/>
            <a:ext cx="1607146" cy="849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</a:t>
            </a:r>
            <a:endParaRPr lang="en-US" sz="2400" dirty="0"/>
          </a:p>
        </p:txBody>
      </p:sp>
      <p:sp>
        <p:nvSpPr>
          <p:cNvPr id="14" name="Arc 13"/>
          <p:cNvSpPr/>
          <p:nvPr/>
        </p:nvSpPr>
        <p:spPr>
          <a:xfrm>
            <a:off x="1540043" y="1993804"/>
            <a:ext cx="5672030" cy="1601919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13612" y="1650361"/>
            <a:ext cx="364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reate(“/</a:t>
            </a:r>
            <a:r>
              <a:rPr lang="en-US" sz="2000" dirty="0" err="1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000" dirty="0" err="1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myfile</a:t>
            </a: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”)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7702" y="3120952"/>
            <a:ext cx="2990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Write to [DN4,DN3,DN2]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Straight Arrow Connector 16"/>
          <p:cNvCxnSpPr>
            <a:stCxn id="13" idx="2"/>
            <a:endCxn id="9" idx="0"/>
          </p:cNvCxnSpPr>
          <p:nvPr/>
        </p:nvCxnSpPr>
        <p:spPr>
          <a:xfrm>
            <a:off x="7482702" y="3659578"/>
            <a:ext cx="0" cy="1143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2110" y="4000713"/>
            <a:ext cx="144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[DN3,DN2]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53780" y="4138169"/>
            <a:ext cx="91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[DN2]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021985" y="4539429"/>
            <a:ext cx="1385083" cy="529837"/>
            <a:chOff x="6116825" y="4538279"/>
            <a:chExt cx="877260" cy="529837"/>
          </a:xfrm>
          <a:noFill/>
        </p:grpSpPr>
        <p:sp>
          <p:nvSpPr>
            <p:cNvPr id="21" name="Arc 20"/>
            <p:cNvSpPr/>
            <p:nvPr/>
          </p:nvSpPr>
          <p:spPr>
            <a:xfrm>
              <a:off x="6116825" y="4538279"/>
              <a:ext cx="855485" cy="528687"/>
            </a:xfrm>
            <a:prstGeom prst="arc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flipH="1">
              <a:off x="6138600" y="4539429"/>
              <a:ext cx="855485" cy="528687"/>
            </a:xfrm>
            <a:prstGeom prst="arc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Arc 22"/>
          <p:cNvSpPr/>
          <p:nvPr/>
        </p:nvSpPr>
        <p:spPr>
          <a:xfrm flipH="1" flipV="1">
            <a:off x="3541275" y="2050470"/>
            <a:ext cx="6295452" cy="1246911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6116825" y="4538279"/>
            <a:ext cx="877260" cy="529837"/>
            <a:chOff x="6116825" y="4538279"/>
            <a:chExt cx="877260" cy="529837"/>
          </a:xfrm>
          <a:solidFill>
            <a:srgbClr val="FFFFFF"/>
          </a:solidFill>
        </p:grpSpPr>
        <p:sp>
          <p:nvSpPr>
            <p:cNvPr id="25" name="Arc 24"/>
            <p:cNvSpPr/>
            <p:nvPr/>
          </p:nvSpPr>
          <p:spPr>
            <a:xfrm>
              <a:off x="6116825" y="4538279"/>
              <a:ext cx="855485" cy="528687"/>
            </a:xfrm>
            <a:prstGeom prst="arc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 flipH="1">
              <a:off x="6138600" y="4539429"/>
              <a:ext cx="855485" cy="528687"/>
            </a:xfrm>
            <a:prstGeom prst="arc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1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8" grpId="0"/>
      <p:bldP spid="19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2431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864375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064094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742465" y="4802624"/>
            <a:ext cx="1480474" cy="8490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702623" y="1416289"/>
            <a:ext cx="0" cy="4592626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0876" y="5740784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</a:rPr>
              <a:t>Rack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rgbClr val="595959"/>
                </a:solidFill>
              </a:rPr>
              <a:t>1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5895" y="5740783"/>
            <a:ext cx="107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595959"/>
                </a:solidFill>
              </a:rPr>
              <a:t>Rack 2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79129" y="2810492"/>
            <a:ext cx="1607146" cy="8490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</a:t>
            </a:r>
            <a:endParaRPr lang="en-US" sz="2400" dirty="0"/>
          </a:p>
        </p:txBody>
      </p:sp>
      <p:sp>
        <p:nvSpPr>
          <p:cNvPr id="14" name="Arc 13"/>
          <p:cNvSpPr/>
          <p:nvPr/>
        </p:nvSpPr>
        <p:spPr>
          <a:xfrm>
            <a:off x="1540043" y="1993804"/>
            <a:ext cx="5672030" cy="1601919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13612" y="1650361"/>
            <a:ext cx="364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open(“/</a:t>
            </a:r>
            <a:r>
              <a:rPr lang="en-US" sz="2000" dirty="0" err="1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000" dirty="0" err="1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myfile</a:t>
            </a: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”,”r”)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7702" y="3120952"/>
            <a:ext cx="2990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Read from</a:t>
            </a:r>
            <a:b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[DN4,DN3,DN2]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7" name="Straight Arrow Connector 16"/>
          <p:cNvCxnSpPr>
            <a:stCxn id="13" idx="2"/>
            <a:endCxn id="9" idx="0"/>
          </p:cNvCxnSpPr>
          <p:nvPr/>
        </p:nvCxnSpPr>
        <p:spPr>
          <a:xfrm>
            <a:off x="7482702" y="3659578"/>
            <a:ext cx="0" cy="1143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2110" y="4000713"/>
            <a:ext cx="144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Read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Arc 22"/>
          <p:cNvSpPr/>
          <p:nvPr/>
        </p:nvSpPr>
        <p:spPr>
          <a:xfrm flipH="1" flipV="1">
            <a:off x="3541275" y="2050470"/>
            <a:ext cx="6295452" cy="1246911"/>
          </a:xfrm>
          <a:prstGeom prst="arc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239000" y="3657600"/>
            <a:ext cx="15102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38800" y="3962400"/>
            <a:ext cx="144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595959"/>
                </a:solidFill>
                <a:latin typeface="Consolas" pitchFamily="49" charset="0"/>
                <a:cs typeface="Consolas" pitchFamily="49" charset="0"/>
              </a:rPr>
              <a:t>Data</a:t>
            </a:r>
            <a:endParaRPr lang="en-US" sz="2000" dirty="0">
              <a:solidFill>
                <a:srgbClr val="595959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3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8" grpId="0"/>
      <p:bldP spid="23" grpId="0" animBg="1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HDFS – command line interface</a:t>
            </a:r>
          </a:p>
          <a:p>
            <a:r>
              <a:rPr lang="en-US" dirty="0" err="1" smtClean="0"/>
              <a:t>hdfs</a:t>
            </a:r>
            <a:r>
              <a:rPr lang="en-US" dirty="0" smtClean="0"/>
              <a:t> </a:t>
            </a:r>
            <a:r>
              <a:rPr lang="en-US" dirty="0" err="1" smtClean="0"/>
              <a:t>dfs</a:t>
            </a:r>
            <a:r>
              <a:rPr lang="en-US" dirty="0" smtClean="0"/>
              <a:t> –</a:t>
            </a:r>
            <a:r>
              <a:rPr lang="en-US" dirty="0" err="1" smtClean="0"/>
              <a:t>mkdir</a:t>
            </a:r>
            <a:endParaRPr lang="en-US" dirty="0" smtClean="0"/>
          </a:p>
          <a:p>
            <a:r>
              <a:rPr lang="en-US" dirty="0" err="1"/>
              <a:t>h</a:t>
            </a:r>
            <a:r>
              <a:rPr lang="en-US" dirty="0" err="1" smtClean="0"/>
              <a:t>dfs</a:t>
            </a:r>
            <a:r>
              <a:rPr lang="en-US" dirty="0" smtClean="0"/>
              <a:t> </a:t>
            </a:r>
            <a:r>
              <a:rPr lang="en-US" dirty="0" err="1" smtClean="0"/>
              <a:t>dfs</a:t>
            </a:r>
            <a:r>
              <a:rPr lang="en-US" dirty="0" smtClean="0"/>
              <a:t> –</a:t>
            </a:r>
            <a:r>
              <a:rPr lang="en-US" dirty="0" err="1" smtClean="0"/>
              <a:t>ls</a:t>
            </a:r>
            <a:endParaRPr lang="en-US" dirty="0" smtClean="0"/>
          </a:p>
          <a:p>
            <a:r>
              <a:rPr lang="en-US" dirty="0" err="1"/>
              <a:t>h</a:t>
            </a:r>
            <a:r>
              <a:rPr lang="en-US" dirty="0" err="1" smtClean="0"/>
              <a:t>dfs</a:t>
            </a:r>
            <a:r>
              <a:rPr lang="en-US" dirty="0" smtClean="0"/>
              <a:t> </a:t>
            </a:r>
            <a:r>
              <a:rPr lang="en-US" dirty="0" err="1" smtClean="0"/>
              <a:t>dfs</a:t>
            </a:r>
            <a:r>
              <a:rPr lang="en-US" dirty="0" smtClean="0"/>
              <a:t> –put</a:t>
            </a:r>
          </a:p>
          <a:p>
            <a:r>
              <a:rPr lang="en-US" dirty="0" err="1" smtClean="0"/>
              <a:t>hdfs</a:t>
            </a:r>
            <a:r>
              <a:rPr lang="en-US" dirty="0" smtClean="0"/>
              <a:t> </a:t>
            </a:r>
            <a:r>
              <a:rPr lang="en-US" dirty="0" err="1" smtClean="0"/>
              <a:t>fsck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66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Black"/>
                <a:cs typeface="Arial Black"/>
              </a:rPr>
              <a:t>Practice Time </a:t>
            </a:r>
            <a:endParaRPr lang="en-US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HDFS directory: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etl</a:t>
            </a:r>
            <a:r>
              <a:rPr lang="en-US" dirty="0" smtClean="0"/>
              <a:t>/earthquakes/landing</a:t>
            </a:r>
          </a:p>
          <a:p>
            <a:r>
              <a:rPr lang="en-US" dirty="0" smtClean="0"/>
              <a:t>Write earthquake data to directory</a:t>
            </a:r>
          </a:p>
          <a:p>
            <a:r>
              <a:rPr lang="en-US" dirty="0" smtClean="0"/>
              <a:t>Get first 10 lines of file</a:t>
            </a:r>
          </a:p>
          <a:p>
            <a:r>
              <a:rPr lang="en-US" dirty="0" smtClean="0"/>
              <a:t>How many blocks we have in the file?</a:t>
            </a:r>
          </a:p>
          <a:p>
            <a:r>
              <a:rPr lang="en-US" dirty="0" smtClean="0"/>
              <a:t>What is the replication factor?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Black"/>
                <a:cs typeface="Arial Black"/>
              </a:rPr>
              <a:t>Solution</a:t>
            </a:r>
            <a:endParaRPr lang="en-US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>
                <a:latin typeface="Courier New"/>
                <a:cs typeface="Courier New"/>
              </a:rPr>
              <a:t>s</a:t>
            </a:r>
            <a:r>
              <a:rPr lang="en-US" sz="2200" dirty="0" err="1" smtClean="0">
                <a:latin typeface="Courier New"/>
                <a:cs typeface="Courier New"/>
              </a:rPr>
              <a:t>udo</a:t>
            </a:r>
            <a:r>
              <a:rPr lang="en-US" sz="2200" dirty="0" smtClean="0">
                <a:latin typeface="Courier New"/>
                <a:cs typeface="Courier New"/>
              </a:rPr>
              <a:t> –u </a:t>
            </a:r>
            <a:r>
              <a:rPr lang="en-US" sz="2200" dirty="0" err="1" smtClean="0">
                <a:latin typeface="Courier New"/>
                <a:cs typeface="Courier New"/>
              </a:rPr>
              <a:t>hdfs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hdfs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dfs</a:t>
            </a:r>
            <a:r>
              <a:rPr lang="en-US" sz="2200" dirty="0" smtClean="0">
                <a:latin typeface="Courier New"/>
                <a:cs typeface="Courier New"/>
              </a:rPr>
              <a:t> –</a:t>
            </a:r>
            <a:r>
              <a:rPr lang="en-US" sz="2200" dirty="0" err="1" smtClean="0">
                <a:latin typeface="Courier New"/>
                <a:cs typeface="Courier New"/>
              </a:rPr>
              <a:t>mkdir</a:t>
            </a:r>
            <a:r>
              <a:rPr lang="en-US" sz="2200" dirty="0" smtClean="0">
                <a:latin typeface="Courier New"/>
                <a:cs typeface="Courier New"/>
              </a:rPr>
              <a:t> /</a:t>
            </a:r>
            <a:r>
              <a:rPr lang="en-US" sz="2200" dirty="0" err="1" smtClean="0">
                <a:latin typeface="Courier New"/>
                <a:cs typeface="Courier New"/>
              </a:rPr>
              <a:t>etl</a:t>
            </a:r>
            <a:r>
              <a:rPr lang="en-US" sz="2200" dirty="0" smtClean="0">
                <a:latin typeface="Courier New"/>
                <a:cs typeface="Courier New"/>
              </a:rPr>
              <a:t/>
            </a:r>
            <a:br>
              <a:rPr lang="en-US" sz="2200" dirty="0" smtClean="0">
                <a:latin typeface="Courier New"/>
                <a:cs typeface="Courier New"/>
              </a:rPr>
            </a:br>
            <a:r>
              <a:rPr lang="en-US" sz="2200" dirty="0" err="1" smtClean="0">
                <a:latin typeface="Courier New"/>
                <a:cs typeface="Courier New"/>
              </a:rPr>
              <a:t>sudo</a:t>
            </a:r>
            <a:r>
              <a:rPr lang="en-US" sz="2200" dirty="0" smtClean="0">
                <a:latin typeface="Courier New"/>
                <a:cs typeface="Courier New"/>
              </a:rPr>
              <a:t> –u </a:t>
            </a:r>
            <a:r>
              <a:rPr lang="en-US" sz="2200" dirty="0" err="1" smtClean="0">
                <a:latin typeface="Courier New"/>
                <a:cs typeface="Courier New"/>
              </a:rPr>
              <a:t>hdfs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smtClean="0">
                <a:latin typeface="Courier New"/>
                <a:cs typeface="Courier New"/>
              </a:rPr>
              <a:t>hdfs </a:t>
            </a:r>
            <a:r>
              <a:rPr lang="en-US" sz="2200" dirty="0" err="1" smtClean="0">
                <a:latin typeface="Courier New"/>
                <a:cs typeface="Courier New"/>
              </a:rPr>
              <a:t>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chown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cloudera:cloudera</a:t>
            </a:r>
            <a:r>
              <a:rPr lang="en-US" sz="2200" dirty="0" smtClean="0">
                <a:latin typeface="Courier New"/>
                <a:cs typeface="Courier New"/>
              </a:rPr>
              <a:t> /</a:t>
            </a:r>
            <a:r>
              <a:rPr lang="en-US" sz="2200" dirty="0" err="1" smtClean="0">
                <a:latin typeface="Courier New"/>
                <a:cs typeface="Courier New"/>
              </a:rPr>
              <a:t>etl</a:t>
            </a:r>
            <a:r>
              <a:rPr lang="en-US" sz="2200" dirty="0">
                <a:latin typeface="Courier New"/>
                <a:cs typeface="Courier New"/>
              </a:rPr>
              <a:t/>
            </a:r>
            <a:br>
              <a:rPr lang="en-US" sz="2200" dirty="0">
                <a:latin typeface="Courier New"/>
                <a:cs typeface="Courier New"/>
              </a:rPr>
            </a:br>
            <a:r>
              <a:rPr lang="en-US" sz="2200" dirty="0" err="1" smtClean="0">
                <a:latin typeface="Courier New"/>
                <a:cs typeface="Courier New"/>
              </a:rPr>
              <a:t>hdfs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dfs</a:t>
            </a:r>
            <a:r>
              <a:rPr lang="en-US" sz="2200" dirty="0" smtClean="0">
                <a:latin typeface="Courier New"/>
                <a:cs typeface="Courier New"/>
              </a:rPr>
              <a:t> –</a:t>
            </a:r>
            <a:r>
              <a:rPr lang="en-US" sz="2200" dirty="0" err="1" smtClean="0">
                <a:latin typeface="Courier New"/>
                <a:cs typeface="Courier New"/>
              </a:rPr>
              <a:t>mkdir</a:t>
            </a:r>
            <a:r>
              <a:rPr lang="en-US" sz="2200" dirty="0" smtClean="0">
                <a:latin typeface="Courier New"/>
                <a:cs typeface="Courier New"/>
              </a:rPr>
              <a:t> /</a:t>
            </a:r>
            <a:r>
              <a:rPr lang="en-US" sz="2200" dirty="0" err="1" smtClean="0">
                <a:latin typeface="Courier New"/>
                <a:cs typeface="Courier New"/>
              </a:rPr>
              <a:t>etl</a:t>
            </a:r>
            <a:r>
              <a:rPr lang="en-US" sz="2200" dirty="0" smtClean="0">
                <a:latin typeface="Courier New"/>
                <a:cs typeface="Courier New"/>
              </a:rPr>
              <a:t>/earthquakes/landing</a:t>
            </a:r>
          </a:p>
          <a:p>
            <a:r>
              <a:rPr lang="en-US" sz="2400" dirty="0" err="1">
                <a:latin typeface="Courier New"/>
                <a:cs typeface="Courier New"/>
              </a:rPr>
              <a:t>h</a:t>
            </a:r>
            <a:r>
              <a:rPr lang="en-US" sz="2400" dirty="0" err="1" smtClean="0">
                <a:latin typeface="Courier New"/>
                <a:cs typeface="Courier New"/>
              </a:rPr>
              <a:t>dfs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dfs</a:t>
            </a:r>
            <a:r>
              <a:rPr lang="en-US" sz="2400" dirty="0" smtClean="0">
                <a:latin typeface="Courier New"/>
                <a:cs typeface="Courier New"/>
              </a:rPr>
              <a:t> –put ~/datasets/</a:t>
            </a:r>
            <a:r>
              <a:rPr lang="en-US" sz="2400" dirty="0" err="1" smtClean="0">
                <a:latin typeface="Courier New"/>
                <a:cs typeface="Courier New"/>
              </a:rPr>
              <a:t>earthquakes.json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etl</a:t>
            </a:r>
            <a:r>
              <a:rPr lang="en-US" sz="2400" dirty="0">
                <a:latin typeface="Courier New"/>
                <a:cs typeface="Courier New"/>
              </a:rPr>
              <a:t>/earthquakes/landing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 smtClean="0">
                <a:latin typeface="Courier New"/>
                <a:cs typeface="Courier New"/>
              </a:rPr>
              <a:t>hdfs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dfs</a:t>
            </a:r>
            <a:r>
              <a:rPr lang="en-US" sz="2400" dirty="0" smtClean="0">
                <a:latin typeface="Courier New"/>
                <a:cs typeface="Courier New"/>
              </a:rPr>
              <a:t> –cat 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 smtClean="0">
                <a:latin typeface="Courier New"/>
                <a:cs typeface="Courier New"/>
              </a:rPr>
              <a:t>etl</a:t>
            </a:r>
            <a:r>
              <a:rPr lang="en-US" sz="2400" dirty="0" smtClean="0">
                <a:latin typeface="Courier New"/>
                <a:cs typeface="Courier New"/>
              </a:rPr>
              <a:t>/earthquakes/landing/</a:t>
            </a:r>
            <a:r>
              <a:rPr lang="en-US" sz="2400" dirty="0" err="1" smtClean="0">
                <a:latin typeface="Courier New"/>
                <a:cs typeface="Courier New"/>
              </a:rPr>
              <a:t>earthquakes.json</a:t>
            </a:r>
            <a:r>
              <a:rPr lang="en-US" sz="2400" dirty="0" smtClean="0">
                <a:latin typeface="Courier New"/>
                <a:cs typeface="Courier New"/>
              </a:rPr>
              <a:t> | head -10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hdfs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fsck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etl</a:t>
            </a:r>
            <a:r>
              <a:rPr lang="en-US" sz="2400" dirty="0">
                <a:latin typeface="Courier New"/>
                <a:cs typeface="Courier New"/>
              </a:rPr>
              <a:t>/earthquakes/landing/</a:t>
            </a:r>
            <a:r>
              <a:rPr lang="en-US" sz="2400" dirty="0" err="1">
                <a:latin typeface="Courier New"/>
                <a:cs typeface="Courier New"/>
              </a:rPr>
              <a:t>earthquakes.json</a:t>
            </a:r>
            <a:r>
              <a:rPr lang="en-US" sz="2400" dirty="0">
                <a:latin typeface="Courier New"/>
                <a:cs typeface="Courier New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 VM?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Grab a USB </a:t>
            </a:r>
          </a:p>
          <a:p>
            <a:r>
              <a:rPr lang="en-US" dirty="0" smtClean="0"/>
              <a:t>USB contains:</a:t>
            </a:r>
          </a:p>
          <a:p>
            <a:pPr lvl="1"/>
            <a:r>
              <a:rPr lang="en-US" dirty="0" smtClean="0"/>
              <a:t>Cloudera </a:t>
            </a:r>
            <a:r>
              <a:rPr lang="en-US" dirty="0" err="1" smtClean="0"/>
              <a:t>QuickStart</a:t>
            </a:r>
            <a:r>
              <a:rPr lang="en-US" dirty="0" smtClean="0"/>
              <a:t> VM</a:t>
            </a:r>
          </a:p>
          <a:p>
            <a:pPr lvl="1"/>
            <a:r>
              <a:rPr lang="en-US" dirty="0" smtClean="0"/>
              <a:t>Slides</a:t>
            </a:r>
          </a:p>
          <a:p>
            <a:pPr lvl="1"/>
            <a:r>
              <a:rPr lang="en-US" dirty="0" smtClean="0"/>
              <a:t>Exercises and Solutions</a:t>
            </a:r>
          </a:p>
          <a:p>
            <a:pPr lvl="1"/>
            <a:r>
              <a:rPr lang="en-US" dirty="0" smtClean="0"/>
              <a:t>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5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Arial Black"/>
                <a:cs typeface="Arial Black"/>
              </a:rPr>
              <a:t>MapReduce:</a:t>
            </a:r>
            <a:br>
              <a:rPr lang="en-US" sz="4400" dirty="0" smtClean="0">
                <a:latin typeface="Arial Black"/>
                <a:cs typeface="Arial Black"/>
              </a:rPr>
            </a:br>
            <a:r>
              <a:rPr lang="en-US" dirty="0"/>
              <a:t>Programming and execution </a:t>
            </a:r>
            <a:r>
              <a:rPr lang="en-US" dirty="0" smtClean="0"/>
              <a:t>framework</a:t>
            </a: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2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implement two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Map:</a:t>
            </a:r>
          </a:p>
          <a:p>
            <a:pPr lvl="1"/>
            <a:r>
              <a:rPr lang="en-US" dirty="0" smtClean="0"/>
              <a:t>Operate on every element</a:t>
            </a:r>
          </a:p>
          <a:p>
            <a:pPr lvl="1"/>
            <a:r>
              <a:rPr lang="en-US" dirty="0" smtClean="0"/>
              <a:t>Filter, transform</a:t>
            </a:r>
          </a:p>
          <a:p>
            <a:r>
              <a:rPr lang="en-US" dirty="0" smtClean="0"/>
              <a:t>Reduce:</a:t>
            </a:r>
          </a:p>
          <a:p>
            <a:pPr lvl="1"/>
            <a:r>
              <a:rPr lang="en-US" dirty="0" smtClean="0"/>
              <a:t>Combine and aggregate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4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news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You don’t need to know MR</a:t>
            </a:r>
          </a:p>
          <a:p>
            <a:r>
              <a:rPr lang="en-US" dirty="0" smtClean="0"/>
              <a:t>Many abstractions</a:t>
            </a:r>
          </a:p>
          <a:p>
            <a:r>
              <a:rPr lang="en-US" dirty="0" smtClean="0"/>
              <a:t>Alternative frameworks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Bad news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You still need to know MR</a:t>
            </a:r>
          </a:p>
          <a:p>
            <a:r>
              <a:rPr lang="en-US" dirty="0" smtClean="0"/>
              <a:t>To understand how things work</a:t>
            </a:r>
          </a:p>
          <a:p>
            <a:r>
              <a:rPr lang="en-US" dirty="0" smtClean="0"/>
              <a:t>Still widely in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5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Architecture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97456" y="5715000"/>
            <a:ext cx="1525449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819400" y="5715000"/>
            <a:ext cx="1525449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027229" y="5758543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705600" y="5758543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5027229" y="5334000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705600" y="5334000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819400" y="5285605"/>
            <a:ext cx="1525449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097456" y="5285605"/>
            <a:ext cx="1525449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651406" y="1765479"/>
            <a:ext cx="3238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Gateway for users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Assigns tasks to </a:t>
            </a:r>
            <a:r>
              <a:rPr lang="en-US" sz="2400" dirty="0" err="1" smtClean="0">
                <a:solidFill>
                  <a:srgbClr val="000000"/>
                </a:solidFill>
              </a:rPr>
              <a:t>TaskTrackers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Tracks job status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3200400"/>
            <a:ext cx="3238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TaskTrackers</a:t>
            </a:r>
            <a:r>
              <a:rPr lang="en-US" sz="2400" dirty="0" smtClean="0">
                <a:solidFill>
                  <a:srgbClr val="000000"/>
                </a:solidFill>
              </a:rPr>
              <a:t> execute Map and Reduce tasks assigned by JT</a:t>
            </a:r>
          </a:p>
        </p:txBody>
      </p:sp>
      <p:cxnSp>
        <p:nvCxnSpPr>
          <p:cNvPr id="25" name="Straight Arrow Connector 24"/>
          <p:cNvCxnSpPr>
            <a:stCxn id="19" idx="0"/>
            <a:endCxn id="24" idx="2"/>
          </p:cNvCxnSpPr>
          <p:nvPr/>
        </p:nvCxnSpPr>
        <p:spPr>
          <a:xfrm flipH="1" flipV="1">
            <a:off x="2609706" y="4400729"/>
            <a:ext cx="4836131" cy="933271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0"/>
            <a:endCxn id="24" idx="2"/>
          </p:cNvCxnSpPr>
          <p:nvPr/>
        </p:nvCxnSpPr>
        <p:spPr>
          <a:xfrm flipH="1" flipV="1">
            <a:off x="2609706" y="4400729"/>
            <a:ext cx="3157760" cy="933271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0"/>
            <a:endCxn id="24" idx="2"/>
          </p:cNvCxnSpPr>
          <p:nvPr/>
        </p:nvCxnSpPr>
        <p:spPr>
          <a:xfrm flipH="1" flipV="1">
            <a:off x="2609706" y="4400729"/>
            <a:ext cx="972419" cy="884876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0"/>
            <a:endCxn id="24" idx="2"/>
          </p:cNvCxnSpPr>
          <p:nvPr/>
        </p:nvCxnSpPr>
        <p:spPr>
          <a:xfrm flipV="1">
            <a:off x="1860181" y="4400729"/>
            <a:ext cx="749525" cy="884876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51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WordCount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800"/>
            <a:ext cx="9144000" cy="31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MapReduce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3282" y="1932677"/>
            <a:ext cx="32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ordcount</a:t>
            </a:r>
            <a:r>
              <a:rPr lang="en-US" sz="2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(&lt;files&gt;)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4243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46004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M2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86324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M3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667948" y="4283277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056737" y="4283276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015759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[cat,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76463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[dog,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5699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[the,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04612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[sat,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2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6293E-6 L 0.33159 0.0786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0" y="393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5627E-6 L 0.43229 0.0828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5" y="414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5627E-6 L 0.24428 0.0879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439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6293E-6 L 0.14357 0.0726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0" y="36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24" grpId="0"/>
      <p:bldP spid="24" grpId="1"/>
      <p:bldP spid="24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MapReduce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3282" y="1932677"/>
            <a:ext cx="32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ordcount</a:t>
            </a:r>
            <a:r>
              <a:rPr lang="en-US" sz="2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(&lt;files&gt;)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4243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46004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M2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86324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M3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667948" y="4283277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056737" y="4283276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015759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[mat,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76463" y="371471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[bad,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45699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[cat,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04612" y="3712602"/>
            <a:ext cx="99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  <a:cs typeface="Consolas" pitchFamily="49" charset="0"/>
              </a:rPr>
              <a:t>[for, 1]</a:t>
            </a:r>
            <a:endParaRPr lang="en-US" dirty="0">
              <a:solidFill>
                <a:srgbClr val="000000"/>
              </a:solidFill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7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6293E-6 L 0.33159 0.078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0" y="39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5627E-6 L 0.43229 0.082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5" y="41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5627E-6 L 0.24428 0.087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43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6293E-6 L 0.14357 0.0726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0" y="36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3" grpId="2"/>
      <p:bldP spid="24" grpId="0"/>
      <p:bldP spid="24" grpId="1"/>
      <p:bldP spid="24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2431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737703" y="1765479"/>
            <a:ext cx="1607146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JobTracker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864375" y="5227166"/>
            <a:ext cx="1480474" cy="4245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2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64094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3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42465" y="5227166"/>
            <a:ext cx="1480474" cy="4245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DN 4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15759" y="1765479"/>
            <a:ext cx="1607146" cy="849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NameNode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064094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3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742465" y="4802623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4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864375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2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142431" y="4797771"/>
            <a:ext cx="1480474" cy="4245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TT 1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713282" y="1932677"/>
            <a:ext cx="323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w</a:t>
            </a:r>
            <a:r>
              <a:rPr lang="en-US" sz="2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ordcount</a:t>
            </a:r>
            <a:r>
              <a:rPr lang="en-US" sz="2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(&lt;files&gt;)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06804" y="2163510"/>
            <a:ext cx="73459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14243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M1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46004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M2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2863241" y="4283278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M3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667948" y="4283277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M4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056737" y="4283276"/>
            <a:ext cx="676901" cy="4245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R1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352673" y="2777602"/>
            <a:ext cx="2378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[a,   5]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[cat, 2]</a:t>
            </a:r>
          </a:p>
          <a:p>
            <a:r>
              <a:rPr lang="en-US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[dog, 1</a:t>
            </a:r>
            <a:r>
              <a:rPr 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[the, 4]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[mat, 1]</a:t>
            </a:r>
            <a:endParaRPr lang="en-US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169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MapReduce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Submit a JAR</a:t>
            </a:r>
          </a:p>
          <a:p>
            <a:r>
              <a:rPr lang="en-US" dirty="0" smtClean="0"/>
              <a:t>Specify the class that contains the mapper and reducer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jar &lt;jar&gt; &lt;class&gt; &lt;parameters&gt;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9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Black"/>
                <a:cs typeface="Arial Black"/>
              </a:rPr>
              <a:t>Practice Time </a:t>
            </a:r>
            <a:endParaRPr lang="en-US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“Works of Shakespeare” or other file to HDFS</a:t>
            </a:r>
          </a:p>
          <a:p>
            <a:r>
              <a:rPr lang="en-US" dirty="0" smtClean="0"/>
              <a:t>Count words</a:t>
            </a:r>
          </a:p>
          <a:p>
            <a:r>
              <a:rPr lang="en-US" dirty="0" smtClean="0"/>
              <a:t>Generate 100M of random data.</a:t>
            </a:r>
          </a:p>
          <a:p>
            <a:r>
              <a:rPr lang="en-US" dirty="0" smtClean="0"/>
              <a:t>Run “</a:t>
            </a:r>
            <a:r>
              <a:rPr lang="en-US" dirty="0" err="1" smtClean="0"/>
              <a:t>terasort</a:t>
            </a:r>
            <a:r>
              <a:rPr lang="en-US" dirty="0" smtClean="0"/>
              <a:t>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7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 talk about Hadoop.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multi-task between:</a:t>
            </a:r>
          </a:p>
          <a:p>
            <a:r>
              <a:rPr lang="en-US" dirty="0" smtClean="0"/>
              <a:t>Listening to me talk about Hadoop</a:t>
            </a:r>
          </a:p>
          <a:p>
            <a:r>
              <a:rPr lang="en-US" dirty="0" smtClean="0"/>
              <a:t>Installing </a:t>
            </a:r>
            <a:r>
              <a:rPr lang="en-US" dirty="0" err="1" smtClean="0"/>
              <a:t>Virtualbox</a:t>
            </a:r>
            <a:r>
              <a:rPr lang="en-US" dirty="0" smtClean="0"/>
              <a:t> and Running the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7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Black"/>
                <a:cs typeface="Arial Black"/>
              </a:rPr>
              <a:t>Solution</a:t>
            </a:r>
            <a:endParaRPr lang="en-US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 err="1" smtClean="0">
                <a:latin typeface="Courier New"/>
                <a:cs typeface="Courier New"/>
              </a:rPr>
              <a:t>hdfs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dfs</a:t>
            </a:r>
            <a:r>
              <a:rPr lang="en-US" sz="2400" dirty="0" smtClean="0">
                <a:latin typeface="Courier New"/>
                <a:cs typeface="Courier New"/>
              </a:rPr>
              <a:t> –put ~/</a:t>
            </a:r>
            <a:r>
              <a:rPr lang="en-US" sz="2400" dirty="0" err="1" smtClean="0">
                <a:latin typeface="Courier New"/>
                <a:cs typeface="Courier New"/>
              </a:rPr>
              <a:t>pl_tutorial</a:t>
            </a:r>
            <a:r>
              <a:rPr lang="en-US" sz="2400" dirty="0" smtClean="0">
                <a:latin typeface="Courier New"/>
                <a:cs typeface="Courier New"/>
              </a:rPr>
              <a:t>/datasets/</a:t>
            </a:r>
            <a:r>
              <a:rPr lang="en-US" sz="2400" dirty="0" err="1" smtClean="0">
                <a:latin typeface="Courier New"/>
                <a:cs typeface="Courier New"/>
              </a:rPr>
              <a:t>shakespeare.txt</a:t>
            </a:r>
            <a:r>
              <a:rPr lang="en-US" sz="2400" dirty="0" smtClean="0">
                <a:latin typeface="Courier New"/>
                <a:cs typeface="Courier New"/>
              </a:rPr>
              <a:t> /user/</a:t>
            </a:r>
            <a:r>
              <a:rPr lang="en-US" sz="2400" dirty="0" err="1" smtClean="0">
                <a:latin typeface="Courier New"/>
                <a:cs typeface="Courier New"/>
              </a:rPr>
              <a:t>cloudera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>
                <a:latin typeface="Courier New"/>
                <a:cs typeface="Courier New"/>
              </a:rPr>
              <a:t>hadoop</a:t>
            </a:r>
            <a:r>
              <a:rPr lang="en-US" sz="2400" dirty="0">
                <a:latin typeface="Courier New"/>
                <a:cs typeface="Courier New"/>
              </a:rPr>
              <a:t> jar /</a:t>
            </a:r>
            <a:r>
              <a:rPr lang="en-US" sz="2400" dirty="0" err="1">
                <a:latin typeface="Courier New"/>
                <a:cs typeface="Courier New"/>
              </a:rPr>
              <a:t>usr</a:t>
            </a:r>
            <a:r>
              <a:rPr lang="en-US" sz="2400" dirty="0">
                <a:latin typeface="Courier New"/>
                <a:cs typeface="Courier New"/>
              </a:rPr>
              <a:t>/lib/hadoop-0.20-mapreduce/</a:t>
            </a:r>
            <a:r>
              <a:rPr lang="en-US" sz="2400" dirty="0" err="1">
                <a:latin typeface="Courier New"/>
                <a:cs typeface="Courier New"/>
              </a:rPr>
              <a:t>hadoop-examples.jar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wordcount</a:t>
            </a:r>
            <a:r>
              <a:rPr lang="en-US" sz="2400" dirty="0">
                <a:latin typeface="Courier New"/>
                <a:cs typeface="Courier New"/>
              </a:rPr>
              <a:t> /user/</a:t>
            </a:r>
            <a:r>
              <a:rPr lang="en-US" sz="2400" dirty="0" err="1">
                <a:latin typeface="Courier New"/>
                <a:cs typeface="Courier New"/>
              </a:rPr>
              <a:t>cloudera</a:t>
            </a:r>
            <a:r>
              <a:rPr lang="en-US" sz="2400" dirty="0" smtClean="0">
                <a:latin typeface="Courier New"/>
                <a:cs typeface="Courier New"/>
              </a:rPr>
              <a:t>/</a:t>
            </a:r>
            <a:r>
              <a:rPr lang="en-US" sz="2400" dirty="0" err="1" smtClean="0">
                <a:latin typeface="Courier New"/>
                <a:cs typeface="Courier New"/>
              </a:rPr>
              <a:t>shakespeare.txt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/user/</a:t>
            </a:r>
            <a:r>
              <a:rPr lang="en-US" sz="2400" dirty="0" err="1">
                <a:latin typeface="Courier New"/>
                <a:cs typeface="Courier New"/>
              </a:rPr>
              <a:t>cloudera</a:t>
            </a:r>
            <a:r>
              <a:rPr lang="en-US" sz="2400" dirty="0" smtClean="0">
                <a:latin typeface="Courier New"/>
                <a:cs typeface="Courier New"/>
              </a:rPr>
              <a:t>/</a:t>
            </a:r>
            <a:r>
              <a:rPr lang="en-US" sz="2400" dirty="0" err="1" smtClean="0">
                <a:latin typeface="Courier New"/>
                <a:cs typeface="Courier New"/>
              </a:rPr>
              <a:t>cnt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hadoop</a:t>
            </a:r>
            <a:r>
              <a:rPr lang="en-US" sz="2400" dirty="0">
                <a:latin typeface="Courier New"/>
                <a:cs typeface="Courier New"/>
              </a:rPr>
              <a:t> jar /</a:t>
            </a:r>
            <a:r>
              <a:rPr lang="en-US" sz="2400" dirty="0" err="1">
                <a:latin typeface="Courier New"/>
                <a:cs typeface="Courier New"/>
              </a:rPr>
              <a:t>usr</a:t>
            </a:r>
            <a:r>
              <a:rPr lang="en-US" sz="2400" dirty="0">
                <a:latin typeface="Courier New"/>
                <a:cs typeface="Courier New"/>
              </a:rPr>
              <a:t>/lib/hadoop-0.20-mapreduce/</a:t>
            </a:r>
            <a:r>
              <a:rPr lang="en-US" sz="2400" dirty="0" err="1">
                <a:latin typeface="Courier New"/>
                <a:cs typeface="Courier New"/>
              </a:rPr>
              <a:t>hadoop-examples.jar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teragen</a:t>
            </a:r>
            <a:r>
              <a:rPr lang="en-US" sz="2400" dirty="0">
                <a:latin typeface="Courier New"/>
                <a:cs typeface="Courier New"/>
              </a:rPr>
              <a:t>  </a:t>
            </a:r>
            <a:r>
              <a:rPr lang="en-US" sz="2400" dirty="0" smtClean="0">
                <a:latin typeface="Courier New"/>
                <a:cs typeface="Courier New"/>
              </a:rPr>
              <a:t>1000000 </a:t>
            </a:r>
            <a:r>
              <a:rPr lang="en-US" sz="2400" dirty="0">
                <a:latin typeface="Courier New"/>
                <a:cs typeface="Courier New"/>
              </a:rPr>
              <a:t>/user/</a:t>
            </a:r>
            <a:r>
              <a:rPr lang="en-US" sz="2400" dirty="0" err="1">
                <a:latin typeface="Courier New"/>
                <a:cs typeface="Courier New"/>
              </a:rPr>
              <a:t>cloudera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terasort</a:t>
            </a:r>
            <a:r>
              <a:rPr lang="en-US" sz="2400" dirty="0">
                <a:latin typeface="Courier New"/>
                <a:cs typeface="Courier New"/>
              </a:rPr>
              <a:t>-</a:t>
            </a:r>
            <a:r>
              <a:rPr lang="en-US" sz="2400" dirty="0" smtClean="0">
                <a:latin typeface="Courier New"/>
                <a:cs typeface="Courier New"/>
              </a:rPr>
              <a:t>in</a:t>
            </a:r>
          </a:p>
          <a:p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hadoop</a:t>
            </a:r>
            <a:r>
              <a:rPr lang="en-US" sz="2400" dirty="0">
                <a:latin typeface="Courier New"/>
                <a:cs typeface="Courier New"/>
              </a:rPr>
              <a:t> jar /</a:t>
            </a:r>
            <a:r>
              <a:rPr lang="en-US" sz="2400" dirty="0" err="1">
                <a:latin typeface="Courier New"/>
                <a:cs typeface="Courier New"/>
              </a:rPr>
              <a:t>usr</a:t>
            </a:r>
            <a:r>
              <a:rPr lang="en-US" sz="2400" dirty="0">
                <a:latin typeface="Courier New"/>
                <a:cs typeface="Courier New"/>
              </a:rPr>
              <a:t>/lib/hadoop-0.20-mapreduce/</a:t>
            </a:r>
            <a:r>
              <a:rPr lang="en-US" sz="2400" dirty="0" err="1">
                <a:latin typeface="Courier New"/>
                <a:cs typeface="Courier New"/>
              </a:rPr>
              <a:t>hadoop-examples.jar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terasort</a:t>
            </a:r>
            <a:r>
              <a:rPr lang="en-US" sz="2400" dirty="0">
                <a:latin typeface="Courier New"/>
                <a:cs typeface="Courier New"/>
              </a:rPr>
              <a:t> /user/</a:t>
            </a:r>
            <a:r>
              <a:rPr lang="en-US" sz="2400" dirty="0" err="1">
                <a:latin typeface="Courier New"/>
                <a:cs typeface="Courier New"/>
              </a:rPr>
              <a:t>cloudera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terasort</a:t>
            </a:r>
            <a:r>
              <a:rPr lang="en-US" sz="2400" dirty="0">
                <a:latin typeface="Courier New"/>
                <a:cs typeface="Courier New"/>
              </a:rPr>
              <a:t>-in /user/</a:t>
            </a:r>
            <a:r>
              <a:rPr lang="en-US" sz="2400" dirty="0" err="1">
                <a:latin typeface="Courier New"/>
                <a:cs typeface="Courier New"/>
              </a:rPr>
              <a:t>cloudera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err="1">
                <a:latin typeface="Courier New"/>
                <a:cs typeface="Courier New"/>
              </a:rPr>
              <a:t>terasort</a:t>
            </a:r>
            <a:r>
              <a:rPr lang="en-US" sz="2400" dirty="0">
                <a:latin typeface="Courier New"/>
                <a:cs typeface="Courier New"/>
              </a:rPr>
              <a:t>-out</a:t>
            </a:r>
            <a:endParaRPr lang="en-US" sz="2400" dirty="0" smtClean="0">
              <a:latin typeface="Courier New"/>
              <a:cs typeface="Courier New"/>
            </a:endParaRPr>
          </a:p>
          <a:p>
            <a:endParaRPr lang="en-US" sz="2400" dirty="0" smtClean="0">
              <a:latin typeface="Courier New"/>
              <a:cs typeface="Courier New"/>
            </a:endParaRPr>
          </a:p>
          <a:p>
            <a:endParaRPr lang="en-US" sz="2400" dirty="0">
              <a:latin typeface="Courier New"/>
              <a:cs typeface="Courier New"/>
            </a:endParaRPr>
          </a:p>
          <a:p>
            <a:endParaRPr lang="en-US" sz="2400" dirty="0" smtClean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9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Arial Black"/>
                <a:cs typeface="Arial Black"/>
              </a:rPr>
              <a:t>Ecosystem Tools</a:t>
            </a:r>
            <a:br>
              <a:rPr lang="en-US" sz="4400" dirty="0" smtClean="0">
                <a:latin typeface="Arial Black"/>
                <a:cs typeface="Arial Black"/>
              </a:rPr>
            </a:b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Picture 8" descr="d76fa176-1331-4af3-95cf-ae6a0068c3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76400"/>
            <a:ext cx="4800600" cy="4638031"/>
          </a:xfrm>
          <a:prstGeom prst="rect">
            <a:avLst/>
          </a:prstGeom>
          <a:ln>
            <a:solidFill>
              <a:srgbClr val="4F81B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04800" y="1600200"/>
            <a:ext cx="36328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ransfers data</a:t>
            </a:r>
            <a:b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between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Hadoop 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/>
            </a:r>
            <a:b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almost 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any </a:t>
            </a:r>
            <a:b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SQL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database </a:t>
            </a: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/>
            </a:r>
            <a:b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000000"/>
                </a:solidFill>
                <a:latin typeface="Calibri"/>
                <a:cs typeface="Calibri"/>
              </a:rPr>
              <a:t>with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a JDBC driver</a:t>
            </a:r>
          </a:p>
        </p:txBody>
      </p:sp>
    </p:spTree>
    <p:extLst>
      <p:ext uri="{BB962C8B-B14F-4D97-AF65-F5344CB8AC3E}">
        <p14:creationId xmlns:p14="http://schemas.microsoft.com/office/powerpoint/2010/main" val="359272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1752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cs typeface="Calibri"/>
              </a:rPr>
              <a:t>S</a:t>
            </a:r>
            <a:r>
              <a:rPr lang="en-US" dirty="0" smtClean="0">
                <a:solidFill>
                  <a:srgbClr val="000000"/>
                </a:solidFill>
                <a:cs typeface="Calibri"/>
              </a:rPr>
              <a:t>treaming </a:t>
            </a:r>
            <a:r>
              <a:rPr lang="en-US" dirty="0">
                <a:solidFill>
                  <a:srgbClr val="000000"/>
                </a:solidFill>
                <a:cs typeface="Calibri"/>
              </a:rPr>
              <a:t>data </a:t>
            </a:r>
            <a:r>
              <a:rPr lang="en-US" dirty="0" smtClean="0">
                <a:solidFill>
                  <a:srgbClr val="000000"/>
                </a:solidFill>
                <a:cs typeface="Calibri"/>
              </a:rPr>
              <a:t>collection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cs typeface="Calibri"/>
              </a:rPr>
              <a:t>And aggregation for:</a:t>
            </a:r>
            <a:br>
              <a:rPr lang="en-US" dirty="0" smtClean="0">
                <a:solidFill>
                  <a:srgbClr val="000000"/>
                </a:solidFill>
                <a:cs typeface="Calibri"/>
              </a:rPr>
            </a:br>
            <a:r>
              <a:rPr lang="en-US" dirty="0" smtClean="0">
                <a:solidFill>
                  <a:srgbClr val="000000"/>
                </a:solidFill>
                <a:cs typeface="Calibri"/>
              </a:rPr>
              <a:t>JMS queues, HTTP APIs,  </a:t>
            </a:r>
            <a:r>
              <a:rPr lang="en-US" dirty="0">
                <a:solidFill>
                  <a:srgbClr val="000000"/>
                </a:solidFill>
                <a:cs typeface="Calibri"/>
              </a:rPr>
              <a:t>Log4J, Syslog, etc.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00200" y="3411152"/>
            <a:ext cx="5486400" cy="3446848"/>
            <a:chOff x="776288" y="1295400"/>
            <a:chExt cx="5705374" cy="255905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890713" y="13970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" name="Picture 2" descr="http://static.seekingalpha.com/uploads/2009/4/2/saupload_hadoop_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846" y="2324098"/>
              <a:ext cx="1748816" cy="776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>
              <a:cxnSpLocks noChangeShapeType="1"/>
              <a:stCxn id="8" idx="3"/>
              <a:endCxn id="20" idx="1"/>
            </p:cNvCxnSpPr>
            <p:nvPr/>
          </p:nvCxnSpPr>
          <p:spPr bwMode="auto">
            <a:xfrm>
              <a:off x="2501900" y="1556544"/>
              <a:ext cx="447399" cy="4318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Arrow Connector 10"/>
            <p:cNvCxnSpPr>
              <a:cxnSpLocks noChangeShapeType="1"/>
              <a:stCxn id="29" idx="3"/>
              <a:endCxn id="8" idx="1"/>
            </p:cNvCxnSpPr>
            <p:nvPr/>
          </p:nvCxnSpPr>
          <p:spPr bwMode="auto">
            <a:xfrm flipV="1">
              <a:off x="1662113" y="1556544"/>
              <a:ext cx="228600" cy="4762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2" name="Group 11"/>
            <p:cNvGrpSpPr/>
            <p:nvPr/>
          </p:nvGrpSpPr>
          <p:grpSpPr>
            <a:xfrm>
              <a:off x="776288" y="1295400"/>
              <a:ext cx="885825" cy="2559050"/>
              <a:chOff x="152400" y="1143000"/>
              <a:chExt cx="885825" cy="2559050"/>
            </a:xfrm>
          </p:grpSpPr>
          <p:pic>
            <p:nvPicPr>
              <p:cNvPr id="28" name="Picture 2" descr="C:\Users\Charles\AppData\Local\Microsoft\Windows\Temporary Internet Files\Content.IE5\D0MNVM4G\MC900434845[1]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" y="1752600"/>
                <a:ext cx="704850" cy="704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11" descr="http://t1.gstatic.com/images?q=tbn:YOilySF8nLx54M:http://www.rebelnetworks.com/webhosting-talk/images/web-server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1143000"/>
                <a:ext cx="885825" cy="531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29" descr="twitter-logo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" y="2438400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31" name="Picture 30" descr="iphone-camera-icon_234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0" y="3200400"/>
                <a:ext cx="499515" cy="50165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890713" y="20955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890713" y="27813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890713" y="34417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Client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/>
            <p:cNvCxnSpPr>
              <a:cxnSpLocks noChangeShapeType="1"/>
              <a:stCxn id="30" idx="3"/>
              <a:endCxn id="14" idx="1"/>
            </p:cNvCxnSpPr>
            <p:nvPr/>
          </p:nvCxnSpPr>
          <p:spPr bwMode="auto">
            <a:xfrm>
              <a:off x="1614488" y="2933700"/>
              <a:ext cx="276225" cy="7144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16"/>
            <p:cNvCxnSpPr>
              <a:cxnSpLocks noChangeShapeType="1"/>
              <a:stCxn id="28" idx="3"/>
              <a:endCxn id="13" idx="1"/>
            </p:cNvCxnSpPr>
            <p:nvPr/>
          </p:nvCxnSpPr>
          <p:spPr bwMode="auto">
            <a:xfrm flipV="1">
              <a:off x="1633538" y="2255044"/>
              <a:ext cx="257175" cy="2381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17"/>
            <p:cNvCxnSpPr>
              <a:cxnSpLocks noChangeShapeType="1"/>
              <a:stCxn id="31" idx="3"/>
              <a:endCxn id="15" idx="1"/>
            </p:cNvCxnSpPr>
            <p:nvPr/>
          </p:nvCxnSpPr>
          <p:spPr bwMode="auto">
            <a:xfrm flipV="1">
              <a:off x="1504403" y="3601244"/>
              <a:ext cx="386310" cy="2381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882261" y="2500312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Agent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49299" y="18288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Agent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949299" y="3048000"/>
              <a:ext cx="611187" cy="31908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00B7F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sz="1000" b="1" dirty="0" smtClean="0">
                  <a:latin typeface="+mn-lt"/>
                  <a:ea typeface="+mn-ea"/>
                  <a:cs typeface="+mn-cs"/>
                </a:rPr>
                <a:t>Agent</a:t>
              </a:r>
              <a:endParaRPr lang="en-US" sz="1000" b="1" dirty="0"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13" idx="3"/>
              <a:endCxn id="20" idx="1"/>
            </p:cNvCxnSpPr>
            <p:nvPr/>
          </p:nvCxnSpPr>
          <p:spPr bwMode="auto">
            <a:xfrm flipV="1">
              <a:off x="2501900" y="1988344"/>
              <a:ext cx="447399" cy="2667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Arrow Connector 22"/>
            <p:cNvCxnSpPr>
              <a:cxnSpLocks noChangeShapeType="1"/>
              <a:stCxn id="14" idx="3"/>
              <a:endCxn id="21" idx="1"/>
            </p:cNvCxnSpPr>
            <p:nvPr/>
          </p:nvCxnSpPr>
          <p:spPr bwMode="auto">
            <a:xfrm>
              <a:off x="2501900" y="2940844"/>
              <a:ext cx="447399" cy="2667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Straight Arrow Connector 23"/>
            <p:cNvCxnSpPr>
              <a:cxnSpLocks noChangeShapeType="1"/>
              <a:stCxn id="15" idx="3"/>
              <a:endCxn id="21" idx="1"/>
            </p:cNvCxnSpPr>
            <p:nvPr/>
          </p:nvCxnSpPr>
          <p:spPr bwMode="auto">
            <a:xfrm flipV="1">
              <a:off x="2501900" y="3207544"/>
              <a:ext cx="447399" cy="393700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Straight Arrow Connector 24"/>
            <p:cNvCxnSpPr>
              <a:cxnSpLocks noChangeShapeType="1"/>
              <a:stCxn id="20" idx="3"/>
              <a:endCxn id="19" idx="1"/>
            </p:cNvCxnSpPr>
            <p:nvPr/>
          </p:nvCxnSpPr>
          <p:spPr bwMode="auto">
            <a:xfrm>
              <a:off x="3560486" y="1988344"/>
              <a:ext cx="321775" cy="671512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Arrow Connector 25"/>
            <p:cNvCxnSpPr>
              <a:cxnSpLocks noChangeShapeType="1"/>
              <a:stCxn id="21" idx="3"/>
              <a:endCxn id="19" idx="1"/>
            </p:cNvCxnSpPr>
            <p:nvPr/>
          </p:nvCxnSpPr>
          <p:spPr bwMode="auto">
            <a:xfrm flipV="1">
              <a:off x="3560486" y="2659856"/>
              <a:ext cx="321775" cy="547688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Arrow Connector 26"/>
            <p:cNvCxnSpPr>
              <a:cxnSpLocks noChangeShapeType="1"/>
              <a:stCxn id="19" idx="3"/>
              <a:endCxn id="9" idx="1"/>
            </p:cNvCxnSpPr>
            <p:nvPr/>
          </p:nvCxnSpPr>
          <p:spPr bwMode="auto">
            <a:xfrm>
              <a:off x="4493448" y="2659856"/>
              <a:ext cx="239398" cy="52387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stealth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3013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Translate SQL to MapReduce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word,count</a:t>
            </a:r>
            <a:r>
              <a:rPr lang="en-US" dirty="0" smtClean="0"/>
              <a:t>(*) from </a:t>
            </a:r>
            <a:r>
              <a:rPr lang="en-US" dirty="0" err="1" smtClean="0"/>
              <a:t>shakespear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by word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3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 descr="http://blog.cloudera.com/blog/wp-content/uploads/2012/10/impa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70" y="1878227"/>
            <a:ext cx="4144572" cy="3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2057400"/>
            <a:ext cx="41732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Modern MPP database built on top of HDFS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Really fast! Written in C++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10-100x faster than Hive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67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Oozie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168" y="1752600"/>
            <a:ext cx="345989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>
                <a:solidFill>
                  <a:srgbClr val="000000"/>
                </a:solidFill>
                <a:cs typeface="Calibri"/>
              </a:rPr>
              <a:t>A workflow engine and scheduler built specifically for large-scale job orchestration on a </a:t>
            </a:r>
            <a:r>
              <a:rPr lang="en-US" sz="2400" dirty="0" err="1" smtClean="0">
                <a:solidFill>
                  <a:srgbClr val="000000"/>
                </a:solidFill>
                <a:cs typeface="Calibri"/>
              </a:rPr>
              <a:t>Hadoop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 cluster</a:t>
            </a:r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6" name="Picture 5" descr="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487843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796" y="1752600"/>
            <a:ext cx="4790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Hue is an open source web-based application for making it easier to use Apache </a:t>
            </a:r>
            <a:r>
              <a:rPr lang="en-US" sz="2400" dirty="0" err="1">
                <a:solidFill>
                  <a:srgbClr val="000000"/>
                </a:solidFill>
              </a:rPr>
              <a:t>Hadoop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Hue </a:t>
            </a:r>
            <a:r>
              <a:rPr lang="en-US" sz="2400" dirty="0" smtClean="0">
                <a:solidFill>
                  <a:srgbClr val="000000"/>
                </a:solidFill>
              </a:rPr>
              <a:t>features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000000"/>
                </a:solidFill>
              </a:rPr>
              <a:t>Browser for </a:t>
            </a:r>
            <a:r>
              <a:rPr lang="en-US" sz="2400" dirty="0" smtClean="0">
                <a:solidFill>
                  <a:srgbClr val="000000"/>
                </a:solidFill>
              </a:rPr>
              <a:t>HDFS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Job </a:t>
            </a:r>
            <a:r>
              <a:rPr lang="en-US" sz="2400" dirty="0">
                <a:solidFill>
                  <a:srgbClr val="000000"/>
                </a:solidFill>
              </a:rPr>
              <a:t>Designer/Browser for </a:t>
            </a:r>
            <a:r>
              <a:rPr lang="en-US" sz="2400" dirty="0" smtClean="0">
                <a:solidFill>
                  <a:srgbClr val="000000"/>
                </a:solidFill>
              </a:rPr>
              <a:t>MapReduce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</a:t>
            </a:r>
            <a:r>
              <a:rPr lang="en-US" sz="2400" dirty="0" smtClean="0">
                <a:solidFill>
                  <a:srgbClr val="000000"/>
                </a:solidFill>
              </a:rPr>
              <a:t>uery </a:t>
            </a:r>
            <a:r>
              <a:rPr lang="en-US" sz="2400" dirty="0">
                <a:solidFill>
                  <a:srgbClr val="000000"/>
                </a:solidFill>
              </a:rPr>
              <a:t>editors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Oozie</a:t>
            </a:r>
          </a:p>
        </p:txBody>
      </p:sp>
      <p:pic>
        <p:nvPicPr>
          <p:cNvPr id="6" name="Picture 4" descr="http://docs.oracle.com/cd/E37231_01/doc.20/e36963/img/hu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34" y="2411627"/>
            <a:ext cx="3764100" cy="301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9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Black"/>
                <a:cs typeface="Arial Black"/>
              </a:rPr>
              <a:t>Practice Time </a:t>
            </a:r>
            <a:endParaRPr lang="en-US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to Hue</a:t>
            </a:r>
          </a:p>
          <a:p>
            <a:r>
              <a:rPr lang="en-US" dirty="0" smtClean="0"/>
              <a:t>Play around</a:t>
            </a:r>
          </a:p>
          <a:p>
            <a:r>
              <a:rPr lang="en-US" dirty="0" smtClean="0"/>
              <a:t>We will dive into </a:t>
            </a:r>
            <a:r>
              <a:rPr lang="en-US" dirty="0" err="1" smtClean="0"/>
              <a:t>Sqoop</a:t>
            </a:r>
            <a:r>
              <a:rPr lang="en-US" dirty="0" smtClean="0"/>
              <a:t>, Hive and Oozie </a:t>
            </a:r>
            <a:br>
              <a:rPr lang="en-US" dirty="0" smtClean="0"/>
            </a:br>
            <a:r>
              <a:rPr lang="en-US" dirty="0" smtClean="0"/>
              <a:t>in the next 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Unpleasant Truth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Arial Black"/>
                <a:cs typeface="Arial Black"/>
              </a:rPr>
              <a:t>MySQL is not</a:t>
            </a:r>
            <a:br>
              <a:rPr lang="en-US" sz="4400" dirty="0" smtClean="0">
                <a:latin typeface="Arial Black"/>
                <a:cs typeface="Arial Black"/>
              </a:rPr>
            </a:br>
            <a:r>
              <a:rPr lang="en-US" sz="4400" dirty="0" smtClean="0">
                <a:latin typeface="Arial Black"/>
                <a:cs typeface="Arial Black"/>
              </a:rPr>
              <a:t>a Data Warehouse</a:t>
            </a:r>
            <a:endParaRPr lang="en-US" sz="4400" dirty="0">
              <a:latin typeface="Arial Black"/>
              <a:cs typeface="Arial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5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and open </a:t>
            </a:r>
            <a:r>
              <a:rPr lang="en-US" dirty="0" err="1"/>
              <a:t>VirtualBox</a:t>
            </a:r>
            <a:r>
              <a:rPr lang="en-US" dirty="0"/>
              <a:t> on your </a:t>
            </a:r>
            <a:r>
              <a:rPr lang="en-US" dirty="0" smtClean="0"/>
              <a:t>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 </a:t>
            </a:r>
            <a:r>
              <a:rPr lang="en-US" dirty="0"/>
              <a:t>the menu "File", select "Import..</a:t>
            </a:r>
            <a:r>
              <a:rPr lang="en-US" dirty="0" smtClean="0"/>
              <a:t>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Navigate </a:t>
            </a:r>
            <a:r>
              <a:rPr lang="en-US" dirty="0"/>
              <a:t>to where you unpacked the .</a:t>
            </a:r>
            <a:r>
              <a:rPr lang="en-US" dirty="0" err="1"/>
              <a:t>ovf</a:t>
            </a:r>
            <a:r>
              <a:rPr lang="en-US" dirty="0"/>
              <a:t> file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</a:t>
            </a:r>
            <a:r>
              <a:rPr lang="en-US" dirty="0"/>
              <a:t>select </a:t>
            </a:r>
            <a:r>
              <a:rPr lang="en-US" dirty="0" smtClean="0"/>
              <a:t>it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You will find a “troubleshooting” file </a:t>
            </a:r>
            <a:r>
              <a:rPr lang="en-US" smtClean="0"/>
              <a:t>on the USB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52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need a data 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combine data from multiple systems</a:t>
            </a:r>
          </a:p>
          <a:p>
            <a:r>
              <a:rPr lang="en-US" dirty="0" smtClean="0"/>
              <a:t>Protect low-latency OLTP system</a:t>
            </a:r>
          </a:p>
          <a:p>
            <a:r>
              <a:rPr lang="en-US" dirty="0" smtClean="0"/>
              <a:t>Optimize for reporting</a:t>
            </a:r>
          </a:p>
          <a:p>
            <a:r>
              <a:rPr lang="en-US" dirty="0" smtClean="0"/>
              <a:t>Clean up data without rewriting OLTP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1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– First 90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 Hadoop for ETL?</a:t>
            </a:r>
          </a:p>
          <a:p>
            <a:r>
              <a:rPr lang="en-US" dirty="0" smtClean="0"/>
              <a:t>How HDFS Works?</a:t>
            </a:r>
          </a:p>
          <a:p>
            <a:r>
              <a:rPr lang="en-US" dirty="0" smtClean="0"/>
              <a:t>How MapReduce Works?</a:t>
            </a:r>
          </a:p>
          <a:p>
            <a:r>
              <a:rPr lang="en-US" dirty="0" smtClean="0"/>
              <a:t>What other tools we’ll use?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 Hadoop for ETL?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31615" r="-31615"/>
          <a:stretch/>
        </p:blipFill>
        <p:spPr/>
      </p:pic>
    </p:spTree>
    <p:extLst>
      <p:ext uri="{BB962C8B-B14F-4D97-AF65-F5344CB8AC3E}">
        <p14:creationId xmlns:p14="http://schemas.microsoft.com/office/powerpoint/2010/main" val="186354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Extracting data from outside sources</a:t>
            </a:r>
          </a:p>
          <a:p>
            <a:r>
              <a:rPr lang="en-US" dirty="0"/>
              <a:t>Transforming it to fit operational needs</a:t>
            </a:r>
          </a:p>
          <a:p>
            <a:r>
              <a:rPr lang="en-US" dirty="0"/>
              <a:t>Loading it into the end target </a:t>
            </a:r>
          </a:p>
          <a:p>
            <a:endParaRPr lang="en-US" dirty="0"/>
          </a:p>
          <a:p>
            <a:r>
              <a:rPr lang="en-US" sz="1600" dirty="0"/>
              <a:t>(Wikipedia: http://</a:t>
            </a:r>
            <a:r>
              <a:rPr lang="en-US" sz="1600" dirty="0" err="1"/>
              <a:t>en.wikipedia.org</a:t>
            </a:r>
            <a:r>
              <a:rPr lang="en-US" sz="1600" dirty="0"/>
              <a:t>/wiki/</a:t>
            </a:r>
            <a:r>
              <a:rPr lang="en-US" sz="1600" dirty="0" err="1"/>
              <a:t>Extract,_transform,_load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5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ETL?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 data before loading it to DB</a:t>
            </a:r>
          </a:p>
          <a:p>
            <a:pPr lvl="1"/>
            <a:r>
              <a:rPr lang="en-US" dirty="0" smtClean="0"/>
              <a:t>XMLs, JSONs…</a:t>
            </a:r>
          </a:p>
          <a:p>
            <a:r>
              <a:rPr lang="en-US" dirty="0" smtClean="0"/>
              <a:t>Clean and standardize data</a:t>
            </a:r>
          </a:p>
          <a:p>
            <a:pPr lvl="1"/>
            <a:r>
              <a:rPr lang="en-US" dirty="0" smtClean="0"/>
              <a:t>Units, names…</a:t>
            </a:r>
          </a:p>
          <a:p>
            <a:r>
              <a:rPr lang="en-US" dirty="0" smtClean="0"/>
              <a:t>Aggregate data, recommendations</a:t>
            </a:r>
          </a:p>
          <a:p>
            <a:r>
              <a:rPr lang="en-US" dirty="0" smtClean="0"/>
              <a:t>De-normalize for a DWH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AA155-1852-4C1D-993F-0726B07C6BF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8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NN World 13">
      <a:dk1>
        <a:srgbClr val="000000"/>
      </a:dk1>
      <a:lt1>
        <a:srgbClr val="F8F8F8"/>
      </a:lt1>
      <a:dk2>
        <a:srgbClr val="003567"/>
      </a:dk2>
      <a:lt2>
        <a:srgbClr val="79BDE8"/>
      </a:lt2>
      <a:accent1>
        <a:srgbClr val="FCBA2F"/>
      </a:accent1>
      <a:accent2>
        <a:srgbClr val="E37F1C"/>
      </a:accent2>
      <a:accent3>
        <a:srgbClr val="999999"/>
      </a:accent3>
      <a:accent4>
        <a:srgbClr val="00932A"/>
      </a:accent4>
      <a:accent5>
        <a:srgbClr val="1A1A1A"/>
      </a:accent5>
      <a:accent6>
        <a:srgbClr val="961B25"/>
      </a:accent6>
      <a:hlink>
        <a:srgbClr val="5E6C87"/>
      </a:hlink>
      <a:folHlink>
        <a:srgbClr val="FFFF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7157</TotalTime>
  <Words>1435</Words>
  <Application>Microsoft Macintosh PowerPoint</Application>
  <PresentationFormat>On-screen Show (4:3)</PresentationFormat>
  <Paragraphs>380</Paragraphs>
  <Slides>50</Slides>
  <Notes>9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From Relational to Hadoop</vt:lpstr>
      <vt:lpstr>PowerPoint Presentation</vt:lpstr>
      <vt:lpstr>Got VM?</vt:lpstr>
      <vt:lpstr>Plan of Action</vt:lpstr>
      <vt:lpstr>Using VirtualBox</vt:lpstr>
      <vt:lpstr>Agenda – First 90 minutes</vt:lpstr>
      <vt:lpstr>Use Hadoop for ETL?</vt:lpstr>
      <vt:lpstr>ETL</vt:lpstr>
      <vt:lpstr>Why ETL?</vt:lpstr>
      <vt:lpstr>Some people do it like this:</vt:lpstr>
      <vt:lpstr>One Problem</vt:lpstr>
      <vt:lpstr>OK, two</vt:lpstr>
      <vt:lpstr>Or like this:</vt:lpstr>
      <vt:lpstr>Few problems here too</vt:lpstr>
      <vt:lpstr>Unpleasant Truth</vt:lpstr>
      <vt:lpstr>You need a data warehouse</vt:lpstr>
      <vt:lpstr>Use Hadoop!</vt:lpstr>
      <vt:lpstr>In this tutorial we’ll show:</vt:lpstr>
      <vt:lpstr>PowerPoint Presentation</vt:lpstr>
      <vt:lpstr>Design Assumptions</vt:lpstr>
      <vt:lpstr>Quick Disk Primer</vt:lpstr>
      <vt:lpstr>Quick Networking Primer</vt:lpstr>
      <vt:lpstr>Quick Networking Primer</vt:lpstr>
      <vt:lpstr>HDFS Architecture</vt:lpstr>
      <vt:lpstr>Writing to HDFS</vt:lpstr>
      <vt:lpstr>Reading from HDFS</vt:lpstr>
      <vt:lpstr>Using HDFS</vt:lpstr>
      <vt:lpstr>Practice Time </vt:lpstr>
      <vt:lpstr>Solution</vt:lpstr>
      <vt:lpstr>PowerPoint Presentation</vt:lpstr>
      <vt:lpstr>Just implement two functions</vt:lpstr>
      <vt:lpstr>PowerPoint Presentation</vt:lpstr>
      <vt:lpstr>Map Reduce Architecture</vt:lpstr>
      <vt:lpstr>WordCount</vt:lpstr>
      <vt:lpstr>Running MapReduce</vt:lpstr>
      <vt:lpstr>Running MapReduce</vt:lpstr>
      <vt:lpstr>MapReduce</vt:lpstr>
      <vt:lpstr>Using MapReduce</vt:lpstr>
      <vt:lpstr>Practice Time </vt:lpstr>
      <vt:lpstr>Solution</vt:lpstr>
      <vt:lpstr>PowerPoint Presentation</vt:lpstr>
      <vt:lpstr>Sqoop</vt:lpstr>
      <vt:lpstr>Flume</vt:lpstr>
      <vt:lpstr>Hive</vt:lpstr>
      <vt:lpstr>Impala</vt:lpstr>
      <vt:lpstr>Oozie</vt:lpstr>
      <vt:lpstr>Hue</vt:lpstr>
      <vt:lpstr>Practice Time </vt:lpstr>
      <vt:lpstr>Unpleasant Truth</vt:lpstr>
      <vt:lpstr>You need a data warehouse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Gwen Shapira</cp:lastModifiedBy>
  <cp:revision>104</cp:revision>
  <dcterms:created xsi:type="dcterms:W3CDTF">2012-02-21T20:43:43Z</dcterms:created>
  <dcterms:modified xsi:type="dcterms:W3CDTF">2014-04-01T21:09:34Z</dcterms:modified>
</cp:coreProperties>
</file>